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14"/>
  </p:notesMasterIdLst>
  <p:sldIdLst>
    <p:sldId id="279" r:id="rId2"/>
    <p:sldId id="337" r:id="rId3"/>
    <p:sldId id="344" r:id="rId4"/>
    <p:sldId id="345" r:id="rId5"/>
    <p:sldId id="340" r:id="rId6"/>
    <p:sldId id="339" r:id="rId7"/>
    <p:sldId id="347" r:id="rId8"/>
    <p:sldId id="348" r:id="rId9"/>
    <p:sldId id="346" r:id="rId10"/>
    <p:sldId id="349" r:id="rId11"/>
    <p:sldId id="343" r:id="rId12"/>
    <p:sldId id="278" r:id="rId13"/>
  </p:sldIdLst>
  <p:sldSz cx="10693400" cy="7561263"/>
  <p:notesSz cx="6797675" cy="9926638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8D8C90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161" autoAdjust="0"/>
  </p:normalViewPr>
  <p:slideViewPr>
    <p:cSldViewPr showGuides="1">
      <p:cViewPr varScale="1">
        <p:scale>
          <a:sx n="77" d="100"/>
          <a:sy n="77" d="100"/>
        </p:scale>
        <p:origin x="-1308" y="-84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U2500-app001\Disk_U\15%20&#1086;&#1090;&#1076;&#1077;&#1083;\&#1043;&#1083;&#1091;&#1093;&#1086;&#1074;\&#1042;&#1099;&#1089;&#1090;&#1091;&#1087;&#1083;&#1077;&#1085;&#1080;&#1103;\30.10.2018%20&#1041;&#1072;&#1085;&#1082;&#1088;&#1086;&#1090;&#1099;\&#1058;&#1072;&#1073;&#1083;&#1080;&#1094;&#1099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U2500-app001\Disk_U\15%20&#1086;&#1090;&#1076;&#1077;&#1083;\&#1043;&#1083;&#1091;&#1093;&#1086;&#1074;\&#1042;&#1099;&#1089;&#1090;&#1091;&#1087;&#1083;&#1077;&#1085;&#1080;&#1103;\30.10.2018%20&#1041;&#1072;&#1085;&#1082;&#1088;&#1086;&#1090;&#1099;\&#1058;&#1072;&#1073;&#1083;&#1080;&#1094;&#1099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U2500-app001\Disk_U\15%20&#1086;&#1090;&#1076;&#1077;&#1083;\&#1043;&#1083;&#1091;&#1093;&#1086;&#1074;\&#1042;&#1099;&#1089;&#1090;&#1091;&#1087;&#1083;&#1077;&#1085;&#1080;&#1103;\30.10.2018%20&#1041;&#1072;&#1085;&#1082;&#1088;&#1086;&#1090;&#1099;\&#1058;&#1072;&#1073;&#1083;&#1080;&#1094;&#109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cked"/>
        <c:varyColors val="0"/>
        <c:ser>
          <c:idx val="0"/>
          <c:order val="0"/>
          <c:dLbls>
            <c:txPr>
              <a:bodyPr/>
              <a:lstStyle/>
              <a:p>
                <a:pPr>
                  <a:defRPr sz="40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Лист1!$B$3:$E$3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Лист1!$B$5:$E$5</c:f>
              <c:numCache>
                <c:formatCode>General</c:formatCode>
                <c:ptCount val="4"/>
                <c:pt idx="0">
                  <c:v>302</c:v>
                </c:pt>
                <c:pt idx="1">
                  <c:v>103</c:v>
                </c:pt>
                <c:pt idx="2">
                  <c:v>57</c:v>
                </c:pt>
                <c:pt idx="3">
                  <c:v>55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7443712"/>
        <c:axId val="107470848"/>
      </c:lineChart>
      <c:catAx>
        <c:axId val="107443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107470848"/>
        <c:crosses val="autoZero"/>
        <c:auto val="1"/>
        <c:lblAlgn val="ctr"/>
        <c:lblOffset val="100"/>
        <c:noMultiLvlLbl val="0"/>
      </c:catAx>
      <c:valAx>
        <c:axId val="1074708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107443712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line3DChart>
        <c:grouping val="standard"/>
        <c:varyColors val="0"/>
        <c:ser>
          <c:idx val="0"/>
          <c:order val="0"/>
          <c:dLbls>
            <c:dLbl>
              <c:idx val="0"/>
              <c:layout>
                <c:manualLayout>
                  <c:x val="4.1666666666666664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888888888888889E-2"/>
                  <c:y val="-8.7962962962963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5555555555555558E-3"/>
                  <c:y val="-9.722222222222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Лист1!$B$3:$E$3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Лист1!$B$6:$E$6</c:f>
              <c:numCache>
                <c:formatCode>General</c:formatCode>
                <c:ptCount val="4"/>
                <c:pt idx="0">
                  <c:v>2434</c:v>
                </c:pt>
                <c:pt idx="1">
                  <c:v>809</c:v>
                </c:pt>
                <c:pt idx="2">
                  <c:v>20</c:v>
                </c:pt>
                <c:pt idx="3">
                  <c:v>19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01144064"/>
        <c:axId val="101145984"/>
        <c:axId val="107432128"/>
      </c:line3DChart>
      <c:catAx>
        <c:axId val="101144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01145984"/>
        <c:crosses val="autoZero"/>
        <c:auto val="1"/>
        <c:lblAlgn val="ctr"/>
        <c:lblOffset val="100"/>
        <c:noMultiLvlLbl val="0"/>
      </c:catAx>
      <c:valAx>
        <c:axId val="1011459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01144064"/>
        <c:crosses val="autoZero"/>
        <c:crossBetween val="between"/>
      </c:valAx>
      <c:serAx>
        <c:axId val="107432128"/>
        <c:scaling>
          <c:orientation val="minMax"/>
        </c:scaling>
        <c:delete val="1"/>
        <c:axPos val="b"/>
        <c:majorTickMark val="out"/>
        <c:minorTickMark val="none"/>
        <c:tickLblPos val="nextTo"/>
        <c:crossAx val="101145984"/>
        <c:crosses val="autoZero"/>
      </c:ser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Лист1!$A$13</c:f>
              <c:strCache>
                <c:ptCount val="1"/>
                <c:pt idx="0">
                  <c:v>Направлено материалов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4834474711834489E-2"/>
                  <c:y val="-2.4797343950631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284817125384834E-2"/>
                  <c:y val="-3.40963479321187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Лист1!$D$3:$E$3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Лист1!$D$13:$E$13</c:f>
              <c:numCache>
                <c:formatCode>General</c:formatCode>
                <c:ptCount val="2"/>
                <c:pt idx="0">
                  <c:v>140</c:v>
                </c:pt>
                <c:pt idx="1">
                  <c:v>68</c:v>
                </c:pt>
              </c:numCache>
            </c:numRef>
          </c:val>
        </c:ser>
        <c:ser>
          <c:idx val="1"/>
          <c:order val="1"/>
          <c:tx>
            <c:strRef>
              <c:f>Лист1!$A$14</c:f>
              <c:strCache>
                <c:ptCount val="1"/>
                <c:pt idx="0">
                  <c:v>Возбуждено дел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22222222222272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888888888888889E-2"/>
                  <c:y val="-3.2407407407407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Лист1!$D$3:$E$3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Лист1!$D$14:$E$14</c:f>
              <c:numCache>
                <c:formatCode>General</c:formatCode>
                <c:ptCount val="2"/>
                <c:pt idx="0">
                  <c:v>44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01147392"/>
        <c:axId val="101959168"/>
        <c:axId val="0"/>
      </c:bar3DChart>
      <c:catAx>
        <c:axId val="1011473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01959168"/>
        <c:crosses val="autoZero"/>
        <c:auto val="1"/>
        <c:lblAlgn val="ctr"/>
        <c:lblOffset val="100"/>
        <c:noMultiLvlLbl val="0"/>
      </c:catAx>
      <c:valAx>
        <c:axId val="1019591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0114739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038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843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5" cy="72008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2" y="540271"/>
            <a:ext cx="8588251" cy="122413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2" y="1764295"/>
            <a:ext cx="8588251" cy="5331830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0951"/>
            <a:ext cx="724718" cy="69662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3056" rtl="0" eaLnBrk="1" latinLnBrk="0" hangingPunct="1">
        <a:lnSpc>
          <a:spcPts val="5200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538" indent="0" algn="l" defTabSz="1043056" rtl="0" eaLnBrk="1" latinLnBrk="0" hangingPunct="1">
        <a:spcBef>
          <a:spcPct val="20000"/>
        </a:spcBef>
        <a:buFont typeface="+mj-lt"/>
        <a:buNone/>
        <a:defRPr sz="3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0" algn="l" defTabSz="1043056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3056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363" algn="just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0" algn="l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CAC7CC9ABB81412C2471E590343E4C63696ADCB33611A180FC08A07679EF343502046C4633D686507BF4F3FDABE960B4759011BC01429D6CO902J" TargetMode="External"/><Relationship Id="rId2" Type="http://schemas.openxmlformats.org/officeDocument/2006/relationships/hyperlink" Target="consultantplus://offline/ref=CAC7CC9ABB81412C2471E590343E4C63696ADCB33611A180FC08A07679EF343502046C433ADDD20238AAAAAEE6A26CB6628C10BDO107J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6180" y="3564607"/>
            <a:ext cx="9793088" cy="1728192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Последствия нарушения законодательства в сфере государственной регистрации юридических лиц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30476" y="2556495"/>
            <a:ext cx="417646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ФЕДЕРАЛЬНАЯ НАЛОГОВАЯ СЛУЖБА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60499" y="5220791"/>
            <a:ext cx="8916417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Начальник </a:t>
            </a:r>
            <a:r>
              <a:rPr lang="ru-RU" sz="2400" dirty="0"/>
              <a:t>отдела регистрации и </a:t>
            </a:r>
            <a:r>
              <a:rPr lang="ru-RU" sz="2400" dirty="0" smtClean="0"/>
              <a:t>учёта </a:t>
            </a:r>
            <a:r>
              <a:rPr lang="ru-RU" sz="2400" dirty="0"/>
              <a:t>налогоплательщиков УФНС </a:t>
            </a:r>
            <a:r>
              <a:rPr lang="ru-RU" sz="2400" dirty="0" smtClean="0"/>
              <a:t>России </a:t>
            </a:r>
            <a:r>
              <a:rPr lang="ru-RU" sz="2400" dirty="0"/>
              <a:t>по Приморскому </a:t>
            </a:r>
            <a:r>
              <a:rPr lang="ru-RU" sz="2400" dirty="0" smtClean="0"/>
              <a:t>краю</a:t>
            </a:r>
          </a:p>
          <a:p>
            <a:pPr algn="ctr"/>
            <a:endParaRPr lang="ru-RU" sz="2400" dirty="0"/>
          </a:p>
          <a:p>
            <a:pPr algn="ctr"/>
            <a:r>
              <a:rPr lang="ru-RU" sz="3200" b="1" dirty="0"/>
              <a:t>Глухов Егор Владимирович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38588" y="7092999"/>
            <a:ext cx="165618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201</a:t>
            </a:r>
            <a:r>
              <a:rPr lang="en-US" dirty="0" smtClean="0"/>
              <a:t>8 </a:t>
            </a:r>
            <a:r>
              <a:rPr lang="ru-RU" dirty="0" smtClean="0"/>
              <a:t>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169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Отказ в государственной регистрации допускается в </a:t>
            </a:r>
            <a:r>
              <a:rPr lang="ru-RU" dirty="0" smtClean="0"/>
              <a:t>случае (п. 1, </a:t>
            </a:r>
            <a:r>
              <a:rPr lang="ru-RU" dirty="0" err="1" smtClean="0"/>
              <a:t>пп</a:t>
            </a:r>
            <a:r>
              <a:rPr lang="ru-RU" dirty="0" smtClean="0"/>
              <a:t>. «Ф» ст. 23):</a:t>
            </a:r>
            <a:endParaRPr lang="ru-RU" dirty="0"/>
          </a:p>
          <a:p>
            <a:pPr marL="0" indent="542925" algn="just"/>
            <a:r>
              <a:rPr lang="ru-RU" b="0" dirty="0"/>
              <a:t>если в регистрирующий орган представлены документы для включения сведений об учредителе (участнике) юридического лица либо о лице, имеющем право без доверенности действовать от имени юридического лица, в отношении одного из следующих лиц</a:t>
            </a:r>
            <a:r>
              <a:rPr lang="ru-RU" b="0" dirty="0" smtClean="0"/>
              <a:t>:</a:t>
            </a:r>
          </a:p>
          <a:p>
            <a:pPr marL="0" indent="542925" algn="just"/>
            <a:r>
              <a:rPr lang="ru-RU" b="0" dirty="0"/>
              <a:t>являющихся лицами, имеющими право без доверенности действовать от имени юридического лица, в отношении которого в едином государственном реестре юридических лиц </a:t>
            </a:r>
            <a:r>
              <a:rPr lang="ru-RU" u="sng" dirty="0"/>
              <a:t>содержится запись о недостоверности сведений</a:t>
            </a:r>
            <a:r>
              <a:rPr lang="ru-RU" b="0" dirty="0"/>
              <a:t> о юридическом лице, предусмотренных </a:t>
            </a:r>
            <a:r>
              <a:rPr lang="ru-RU" b="0" dirty="0">
                <a:hlinkClick r:id="rId2"/>
              </a:rPr>
              <a:t>подпунктом "в"</a:t>
            </a:r>
            <a:r>
              <a:rPr lang="ru-RU" b="0" dirty="0"/>
              <a:t> или </a:t>
            </a:r>
            <a:r>
              <a:rPr lang="ru-RU" b="0" dirty="0">
                <a:hlinkClick r:id="rId3"/>
              </a:rPr>
              <a:t>"л" пункта 1 статьи 5</a:t>
            </a:r>
            <a:r>
              <a:rPr lang="ru-RU" b="0" dirty="0"/>
              <a:t> настоящего Федерального закона, либо имеется неисполненное решение суда о ликвидации указанного юридического лица, за исключением случаев, когда на момент представления документов в регистрирующий орган истекли три года с момента внесения соответствующей записи в единый государственный реестр юридических лиц.</a:t>
            </a:r>
          </a:p>
          <a:p>
            <a:endParaRPr lang="ru-RU" b="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/>
              <a:t>Федеральный закон от 08.08.2001 N 129-ФЗ </a:t>
            </a:r>
            <a:r>
              <a:rPr lang="ru-RU" sz="2800" dirty="0" smtClean="0"/>
              <a:t>"</a:t>
            </a:r>
            <a:r>
              <a:rPr lang="ru-RU" sz="2800" dirty="0"/>
              <a:t>О государственной регистрации юридических лиц и индивидуальных предпринимателей</a:t>
            </a:r>
            <a:r>
              <a:rPr lang="ru-RU" sz="2800" dirty="0" smtClean="0"/>
              <a:t>"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0859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700" i="1" dirty="0">
                <a:solidFill>
                  <a:srgbClr val="002060"/>
                </a:solidFill>
                <a:latin typeface="Calibri" panose="020F0502020204030204" pitchFamily="34" charset="0"/>
              </a:rPr>
              <a:t>«Старт за ноль» </a:t>
            </a:r>
            <a:r>
              <a:rPr lang="ru-RU" sz="1700" b="0" i="1" dirty="0">
                <a:solidFill>
                  <a:srgbClr val="002060"/>
                </a:solidFill>
              </a:rPr>
              <a:t>(с 01.01.2019 при направлении документов в электронном виде пошлина составит </a:t>
            </a:r>
            <a:r>
              <a:rPr lang="ru-RU" sz="1700" b="0" i="1" dirty="0">
                <a:solidFill>
                  <a:schemeClr val="accent6">
                    <a:lumMod val="75000"/>
                  </a:schemeClr>
                </a:solidFill>
              </a:rPr>
              <a:t>ноль рублей</a:t>
            </a:r>
            <a:r>
              <a:rPr lang="ru-RU" sz="1700" b="0" i="1" dirty="0">
                <a:solidFill>
                  <a:srgbClr val="002060"/>
                </a:solidFill>
              </a:rPr>
              <a:t>, Федеральный закон от 29.07.2018 № 234-ФЗ);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700" i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Типовые </a:t>
            </a:r>
            <a:r>
              <a:rPr lang="ru-RU" sz="1700" i="1" dirty="0">
                <a:solidFill>
                  <a:srgbClr val="002060"/>
                </a:solidFill>
                <a:latin typeface="Calibri" panose="020F0502020204030204" pitchFamily="34" charset="0"/>
              </a:rPr>
              <a:t>уставы </a:t>
            </a:r>
            <a:r>
              <a:rPr lang="ru-RU" sz="1700" b="0" i="1" dirty="0">
                <a:solidFill>
                  <a:srgbClr val="002060"/>
                </a:solidFill>
              </a:rPr>
              <a:t>(Разработаны Минэкономразвития России) </a:t>
            </a:r>
            <a:r>
              <a:rPr lang="ru-RU" sz="1700" b="0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700" i="1" dirty="0">
                <a:solidFill>
                  <a:schemeClr val="accent6">
                    <a:lumMod val="75000"/>
                  </a:schemeClr>
                </a:solidFill>
              </a:rPr>
              <a:t>реализация:</a:t>
            </a:r>
            <a:r>
              <a:rPr lang="ru-RU" sz="1700" b="0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700" b="0" i="1" dirty="0">
                <a:solidFill>
                  <a:srgbClr val="002060"/>
                </a:solidFill>
              </a:rPr>
              <a:t>сервис на сайте </a:t>
            </a:r>
            <a:r>
              <a:rPr lang="ru-RU" sz="1700" b="0" i="1" dirty="0" smtClean="0">
                <a:solidFill>
                  <a:srgbClr val="002060"/>
                </a:solidFill>
              </a:rPr>
              <a:t>ФНС </a:t>
            </a:r>
            <a:r>
              <a:rPr lang="ru-RU" sz="1700" b="0" i="1" dirty="0">
                <a:solidFill>
                  <a:srgbClr val="002060"/>
                </a:solidFill>
              </a:rPr>
              <a:t>России по подбору уставов, </a:t>
            </a:r>
            <a:r>
              <a:rPr lang="ru-RU" sz="1700" b="0" i="1" dirty="0" smtClean="0">
                <a:solidFill>
                  <a:srgbClr val="002060"/>
                </a:solidFill>
              </a:rPr>
              <a:t>исключение необходимости </a:t>
            </a:r>
            <a:r>
              <a:rPr lang="ru-RU" sz="1700" b="0" i="1" dirty="0">
                <a:solidFill>
                  <a:srgbClr val="002060"/>
                </a:solidFill>
              </a:rPr>
              <a:t>их представления в регистрирующий орган. В </a:t>
            </a:r>
            <a:r>
              <a:rPr lang="ru-RU" sz="1700" b="0" i="1" dirty="0" smtClean="0">
                <a:solidFill>
                  <a:srgbClr val="002060"/>
                </a:solidFill>
              </a:rPr>
              <a:t>ЕГРЮЛ включается  </a:t>
            </a:r>
            <a:r>
              <a:rPr lang="ru-RU" sz="1700" b="0" i="1" dirty="0">
                <a:solidFill>
                  <a:srgbClr val="002060"/>
                </a:solidFill>
              </a:rPr>
              <a:t>номер выбранного устава;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700" i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Взаимодействие </a:t>
            </a:r>
            <a:r>
              <a:rPr lang="ru-RU" sz="1700" i="1" dirty="0">
                <a:solidFill>
                  <a:srgbClr val="002060"/>
                </a:solidFill>
                <a:latin typeface="Calibri" panose="020F0502020204030204" pitchFamily="34" charset="0"/>
              </a:rPr>
              <a:t>с </a:t>
            </a:r>
            <a:r>
              <a:rPr lang="ru-RU" sz="1700" i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МФЦ </a:t>
            </a:r>
            <a:r>
              <a:rPr lang="ru-RU" sz="1700" i="1" dirty="0">
                <a:solidFill>
                  <a:srgbClr val="002060"/>
                </a:solidFill>
                <a:latin typeface="Calibri" panose="020F0502020204030204" pitchFamily="34" charset="0"/>
              </a:rPr>
              <a:t>в электронном виде </a:t>
            </a:r>
            <a:r>
              <a:rPr lang="ru-RU" sz="1700" b="0" i="1" dirty="0">
                <a:solidFill>
                  <a:srgbClr val="002060"/>
                </a:solidFill>
              </a:rPr>
              <a:t>(такая возможность введена Федеральным законом от 30.10.2017 № </a:t>
            </a:r>
            <a:r>
              <a:rPr lang="ru-RU" sz="1700" b="0" i="1" dirty="0" smtClean="0">
                <a:solidFill>
                  <a:srgbClr val="002060"/>
                </a:solidFill>
              </a:rPr>
              <a:t>312-фз, сроки реализации уточняются);</a:t>
            </a:r>
            <a:endParaRPr lang="ru-RU" sz="1700" b="0" i="1" dirty="0">
              <a:solidFill>
                <a:srgbClr val="002060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700" i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«</a:t>
            </a:r>
            <a:r>
              <a:rPr lang="ru-RU" sz="1700" i="1" dirty="0">
                <a:solidFill>
                  <a:srgbClr val="002060"/>
                </a:solidFill>
                <a:latin typeface="Calibri" panose="020F0502020204030204" pitchFamily="34" charset="0"/>
              </a:rPr>
              <a:t>Облачная» подпись </a:t>
            </a:r>
            <a:r>
              <a:rPr lang="ru-RU" sz="1700" b="0" i="1" dirty="0">
                <a:solidFill>
                  <a:srgbClr val="002060"/>
                </a:solidFill>
              </a:rPr>
              <a:t>(ведется работа по дистанционному подписанию документов для государственной регистрации и направления их в регистрирующий орган, постановление Правительства российской Федерации от 29.10.2016 № 1104</a:t>
            </a:r>
            <a:r>
              <a:rPr lang="ru-RU" sz="1700" b="0" i="1" dirty="0" smtClean="0">
                <a:solidFill>
                  <a:srgbClr val="002060"/>
                </a:solidFill>
              </a:rPr>
              <a:t>).</a:t>
            </a:r>
            <a:endParaRPr lang="en-US" sz="1700" b="0" i="1" dirty="0" smtClean="0">
              <a:solidFill>
                <a:srgbClr val="002060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7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Возможность с 01.10.2018 дополнительного представления документов </a:t>
            </a:r>
            <a:r>
              <a:rPr lang="ru-RU" sz="1700" b="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в связи с отказом в государственной регистрации без повторной уплаты пошлины (федеральный закон от 30.10.2017 № 312-фз);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7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Возможность получения информации о представлении документов </a:t>
            </a:r>
            <a:r>
              <a:rPr lang="ru-RU" sz="1700" b="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на государственную регистрацию (федеральный закон от 30.10.2017 № 312-ФЗ  (с  01.10.2018)) </a:t>
            </a:r>
            <a:r>
              <a:rPr lang="ru-RU" sz="1700" b="0" i="1" dirty="0" smtClean="0">
                <a:solidFill>
                  <a:schemeClr val="accent6">
                    <a:lumMod val="75000"/>
                  </a:schemeClr>
                </a:solidFill>
                <a:cs typeface="Times New Roman" panose="02020603050405020304" pitchFamily="18" charset="0"/>
              </a:rPr>
              <a:t> реализация</a:t>
            </a:r>
            <a:r>
              <a:rPr lang="ru-RU" sz="1700" b="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: сервис на сайте ФНС </a:t>
            </a:r>
            <a:r>
              <a:rPr lang="ru-RU" sz="1700" b="0" i="1" dirty="0">
                <a:solidFill>
                  <a:srgbClr val="002060"/>
                </a:solidFill>
                <a:cs typeface="Times New Roman" panose="02020603050405020304" pitchFamily="18" charset="0"/>
              </a:rPr>
              <a:t>Р</a:t>
            </a:r>
            <a:r>
              <a:rPr lang="ru-RU" sz="1700" b="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оссии;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700" b="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Сервис ФНС России о возможности </a:t>
            </a:r>
            <a:r>
              <a:rPr lang="ru-RU" sz="17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проверки сведений о наличии ограничений </a:t>
            </a:r>
            <a:r>
              <a:rPr lang="ru-RU" sz="1700" b="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на участие в юридическом лице как участника или как руководителя.</a:t>
            </a:r>
            <a:endParaRPr lang="ru-RU" sz="17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/>
              <a:t>Нововведения в регистрации юридических лиц</a:t>
            </a:r>
            <a:endParaRPr lang="ru-RU" sz="4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761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54212" y="2700511"/>
            <a:ext cx="8561139" cy="1432917"/>
          </a:xfrm>
        </p:spPr>
        <p:txBody>
          <a:bodyPr anchor="ctr">
            <a:normAutofit/>
          </a:bodyPr>
          <a:lstStyle/>
          <a:p>
            <a:pPr algn="ctr"/>
            <a:r>
              <a:rPr lang="ru-RU" sz="4400" dirty="0" smtClean="0"/>
              <a:t>БЛАГОДАРЮ ЗА ВНИМАНИЕ!</a:t>
            </a:r>
            <a:endParaRPr lang="ru-RU" sz="4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606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/>
              <a:t>Динамика изменения количества налогоплательщиков в Приморском крае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6197526"/>
              </p:ext>
            </p:extLst>
          </p:nvPr>
        </p:nvGraphicFramePr>
        <p:xfrm>
          <a:off x="594173" y="2124448"/>
          <a:ext cx="9145013" cy="34563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17313"/>
                <a:gridCol w="1125540"/>
                <a:gridCol w="1125540"/>
                <a:gridCol w="1125540"/>
                <a:gridCol w="1125540"/>
                <a:gridCol w="1125540"/>
              </a:tblGrid>
              <a:tr h="1272091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800" b="1" u="none" strike="noStrike" dirty="0">
                          <a:effectLst/>
                        </a:rPr>
                        <a:t>Налогоплательщики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Times New Roman"/>
                          <a:ea typeface="Times New Roman"/>
                        </a:rPr>
                        <a:t>на 01.</a:t>
                      </a:r>
                      <a:r>
                        <a:rPr lang="en-US" sz="1700" b="1" dirty="0"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r>
                        <a:rPr lang="ru-RU" sz="1700" b="1" dirty="0">
                          <a:effectLst/>
                          <a:latin typeface="Times New Roman"/>
                          <a:ea typeface="Times New Roman"/>
                        </a:rPr>
                        <a:t>.201</a:t>
                      </a:r>
                      <a:r>
                        <a:rPr lang="en-US" sz="1700" b="1" dirty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Times New Roman"/>
                          <a:ea typeface="Times New Roman"/>
                        </a:rPr>
                        <a:t>на 01.</a:t>
                      </a:r>
                      <a:r>
                        <a:rPr lang="en-US" sz="1700" b="1" dirty="0"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r>
                        <a:rPr lang="ru-RU" sz="1700" b="1" dirty="0">
                          <a:effectLst/>
                          <a:latin typeface="Times New Roman"/>
                          <a:ea typeface="Times New Roman"/>
                        </a:rPr>
                        <a:t>.201</a:t>
                      </a:r>
                      <a:r>
                        <a:rPr lang="en-US" sz="1700" b="1" dirty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Times New Roman"/>
                          <a:ea typeface="Times New Roman"/>
                        </a:rPr>
                        <a:t>на 01.</a:t>
                      </a:r>
                      <a:r>
                        <a:rPr lang="en-US" sz="1700" b="1" dirty="0"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r>
                        <a:rPr lang="ru-RU" sz="1700" b="1" dirty="0">
                          <a:effectLst/>
                          <a:latin typeface="Times New Roman"/>
                          <a:ea typeface="Times New Roman"/>
                        </a:rPr>
                        <a:t>.201</a:t>
                      </a:r>
                      <a:r>
                        <a:rPr lang="en-US" sz="1700" b="1" dirty="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Times New Roman"/>
                          <a:ea typeface="Times New Roman"/>
                        </a:rPr>
                        <a:t>прирост за 201</a:t>
                      </a:r>
                      <a:r>
                        <a:rPr lang="en-US" sz="1700" b="1" dirty="0">
                          <a:effectLst/>
                          <a:latin typeface="Times New Roman"/>
                          <a:ea typeface="Times New Roman"/>
                        </a:rPr>
                        <a:t>6 </a:t>
                      </a:r>
                      <a:r>
                        <a:rPr lang="ru-RU" sz="1700" b="1" dirty="0">
                          <a:effectLst/>
                          <a:latin typeface="Times New Roman"/>
                          <a:ea typeface="Times New Roman"/>
                        </a:rPr>
                        <a:t>год      (2 – 1)</a:t>
                      </a:r>
                      <a:endParaRPr lang="ru-RU" sz="1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Times New Roman"/>
                          <a:ea typeface="Times New Roman"/>
                        </a:rPr>
                        <a:t>прирост за 201</a:t>
                      </a:r>
                      <a:r>
                        <a:rPr lang="en-US" sz="1700" b="1" dirty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r>
                        <a:rPr lang="ru-RU" sz="1700" b="1" dirty="0">
                          <a:effectLst/>
                          <a:latin typeface="Times New Roman"/>
                          <a:ea typeface="Times New Roman"/>
                        </a:rPr>
                        <a:t> год      (3 – 2)</a:t>
                      </a:r>
                      <a:endParaRPr lang="ru-RU" sz="1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/>
                </a:tc>
              </a:tr>
              <a:tr h="331385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</a:tr>
              <a:tr h="3741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u="none" strike="noStrike" dirty="0">
                          <a:effectLst/>
                        </a:rPr>
                        <a:t>Юридические лица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2000" kern="100" dirty="0">
                          <a:effectLst/>
                          <a:latin typeface="Times New Roman"/>
                          <a:ea typeface="Times New Roman"/>
                        </a:rPr>
                        <a:t>67</a:t>
                      </a:r>
                      <a:r>
                        <a:rPr lang="en-US" sz="2000" kern="1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2000" kern="100" dirty="0">
                          <a:effectLst/>
                          <a:latin typeface="Times New Roman"/>
                          <a:ea typeface="Times New Roman"/>
                        </a:rPr>
                        <a:t>962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2000" kern="100" dirty="0">
                          <a:effectLst/>
                          <a:latin typeface="Times New Roman"/>
                          <a:ea typeface="Times New Roman"/>
                        </a:rPr>
                        <a:t>65</a:t>
                      </a:r>
                      <a:r>
                        <a:rPr lang="en-US" sz="2000" kern="1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2000" kern="100" dirty="0">
                          <a:effectLst/>
                          <a:latin typeface="Times New Roman"/>
                          <a:ea typeface="Times New Roman"/>
                        </a:rPr>
                        <a:t>077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2000" kern="100" dirty="0">
                          <a:effectLst/>
                          <a:latin typeface="Times New Roman"/>
                          <a:ea typeface="Times New Roman"/>
                        </a:rPr>
                        <a:t>62 427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</a:rPr>
                        <a:t>–2 885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</a:rPr>
                        <a:t>–2 650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</a:tr>
              <a:tr h="374145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800" b="1" u="none" strike="noStrike" dirty="0">
                          <a:effectLst/>
                        </a:rPr>
                        <a:t>Физические лица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en-US" sz="1800" kern="1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211</a:t>
                      </a:r>
                      <a:r>
                        <a:rPr lang="en-US" sz="1800" kern="1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602</a:t>
                      </a: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1800" kern="100">
                          <a:effectLst/>
                          <a:latin typeface="Times New Roman"/>
                          <a:ea typeface="Times New Roman"/>
                        </a:rPr>
                        <a:t>2 215 951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1800" kern="100">
                          <a:effectLst/>
                          <a:latin typeface="Times New Roman"/>
                          <a:ea typeface="Times New Roman"/>
                        </a:rPr>
                        <a:t>2 224 435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+4</a:t>
                      </a:r>
                      <a:r>
                        <a:rPr lang="en-US" sz="1800" b="1" kern="1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1800" b="1" kern="100">
                          <a:effectLst/>
                          <a:latin typeface="Times New Roman"/>
                          <a:ea typeface="Times New Roman"/>
                        </a:rPr>
                        <a:t>349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+</a:t>
                      </a:r>
                      <a:r>
                        <a:rPr lang="ru-RU" sz="1800" b="1" kern="10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r>
                        <a:rPr lang="en-US" sz="1800" b="1" kern="1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1800" b="1" kern="100">
                          <a:effectLst/>
                          <a:latin typeface="Times New Roman"/>
                          <a:ea typeface="Times New Roman"/>
                        </a:rPr>
                        <a:t>484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</a:tr>
              <a:tr h="730473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800" b="1" u="none" strike="noStrike" dirty="0">
                          <a:effectLst/>
                        </a:rPr>
                        <a:t>Индивидуальные предприниматели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2000" kern="100" dirty="0">
                          <a:effectLst/>
                          <a:latin typeface="Times New Roman"/>
                          <a:ea typeface="Times New Roman"/>
                        </a:rPr>
                        <a:t>52</a:t>
                      </a:r>
                      <a:r>
                        <a:rPr lang="en-US" sz="2000" kern="1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2000" kern="100" dirty="0">
                          <a:effectLst/>
                          <a:latin typeface="Times New Roman"/>
                          <a:ea typeface="Times New Roman"/>
                        </a:rPr>
                        <a:t>058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2000" kern="100" dirty="0">
                          <a:effectLst/>
                          <a:latin typeface="Times New Roman"/>
                          <a:ea typeface="Times New Roman"/>
                        </a:rPr>
                        <a:t>53</a:t>
                      </a:r>
                      <a:r>
                        <a:rPr lang="en-US" sz="2000" kern="1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2000" kern="100" dirty="0">
                          <a:effectLst/>
                          <a:latin typeface="Times New Roman"/>
                          <a:ea typeface="Times New Roman"/>
                        </a:rPr>
                        <a:t>992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2000" kern="100" dirty="0">
                          <a:effectLst/>
                          <a:latin typeface="Times New Roman"/>
                          <a:ea typeface="Times New Roman"/>
                        </a:rPr>
                        <a:t>56 782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+</a:t>
                      </a:r>
                      <a:r>
                        <a:rPr lang="ru-RU" sz="2000" b="1" kern="100" dirty="0">
                          <a:effectLst/>
                          <a:latin typeface="Times New Roman"/>
                          <a:ea typeface="Times New Roman"/>
                        </a:rPr>
                        <a:t>1 934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</a:rPr>
                        <a:t>+</a:t>
                      </a:r>
                      <a:r>
                        <a:rPr lang="ru-RU" sz="2000" b="1" kern="100">
                          <a:effectLst/>
                          <a:latin typeface="Times New Roman"/>
                          <a:ea typeface="Times New Roman"/>
                        </a:rPr>
                        <a:t>2 790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</a:tr>
              <a:tr h="3741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u="none" strike="noStrike" dirty="0">
                          <a:effectLst/>
                        </a:rPr>
                        <a:t>Иностранные организации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2000" kern="100">
                          <a:effectLst/>
                          <a:latin typeface="Times New Roman"/>
                          <a:ea typeface="Times New Roman"/>
                        </a:rPr>
                        <a:t>122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2000" kern="100">
                          <a:effectLst/>
                          <a:latin typeface="Times New Roman"/>
                          <a:ea typeface="Times New Roman"/>
                        </a:rPr>
                        <a:t>93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2000" kern="100">
                          <a:effectLst/>
                          <a:latin typeface="Times New Roman"/>
                          <a:ea typeface="Times New Roman"/>
                        </a:rPr>
                        <a:t>85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–</a:t>
                      </a:r>
                      <a:r>
                        <a:rPr lang="ru-RU" sz="2000" b="1" kern="100" dirty="0">
                          <a:effectLst/>
                          <a:latin typeface="Times New Roman"/>
                          <a:ea typeface="Times New Roman"/>
                        </a:rPr>
                        <a:t>29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–</a:t>
                      </a:r>
                      <a:r>
                        <a:rPr lang="ru-RU" sz="2000" b="1" kern="100" dirty="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0" marR="76200" marT="0" marB="0"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66180" y="5940871"/>
            <a:ext cx="8928992" cy="10801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indent="358775" algn="just"/>
            <a:r>
              <a:rPr lang="ru-RU" sz="1800" b="1" dirty="0" smtClean="0"/>
              <a:t>За 9 месяцев 2018 </a:t>
            </a:r>
            <a:r>
              <a:rPr lang="ru-RU" sz="1800" b="1" dirty="0"/>
              <a:t>г. </a:t>
            </a:r>
            <a:r>
              <a:rPr lang="ru-RU" sz="1800" b="1" dirty="0" smtClean="0"/>
              <a:t>принято  </a:t>
            </a:r>
            <a:r>
              <a:rPr lang="ru-RU" sz="1800" b="1" dirty="0" smtClean="0"/>
              <a:t>2 992 решения </a:t>
            </a:r>
            <a:r>
              <a:rPr lang="ru-RU" sz="1800" b="1" dirty="0"/>
              <a:t>о государственной регистрации </a:t>
            </a:r>
            <a:r>
              <a:rPr lang="ru-RU" sz="1800" b="1" dirty="0" smtClean="0"/>
              <a:t>создания </a:t>
            </a:r>
            <a:r>
              <a:rPr lang="ru-RU" sz="1800" b="1" dirty="0" smtClean="0"/>
              <a:t>ЮЛ, о ликвидации 765 решений. </a:t>
            </a:r>
            <a:endParaRPr lang="ru-RU" sz="1800" b="1" dirty="0"/>
          </a:p>
          <a:p>
            <a:pPr indent="358775" algn="just"/>
            <a:r>
              <a:rPr lang="ru-RU" sz="1800" b="1" dirty="0"/>
              <a:t>Также принято </a:t>
            </a:r>
            <a:r>
              <a:rPr lang="ru-RU" sz="1800" b="1" dirty="0" smtClean="0"/>
              <a:t>9 267 решений </a:t>
            </a:r>
            <a:r>
              <a:rPr lang="ru-RU" sz="1800" b="1" dirty="0"/>
              <a:t>о государственной регистрации в качестве ИП и </a:t>
            </a:r>
            <a:r>
              <a:rPr lang="ru-RU" sz="1800" b="1" dirty="0" smtClean="0"/>
              <a:t>КФХ, о прекращении – 6 644.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4956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Миграция юридических лиц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3570987"/>
              </p:ext>
            </p:extLst>
          </p:nvPr>
        </p:nvGraphicFramePr>
        <p:xfrm>
          <a:off x="962025" y="1771650"/>
          <a:ext cx="8561388" cy="5324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30022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/>
              <a:t>Реорганизация юридических лиц</a:t>
            </a:r>
            <a:endParaRPr lang="ru-RU" sz="4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3418577"/>
              </p:ext>
            </p:extLst>
          </p:nvPr>
        </p:nvGraphicFramePr>
        <p:xfrm>
          <a:off x="962025" y="1771650"/>
          <a:ext cx="8561388" cy="5324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80747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0002506"/>
              </p:ext>
            </p:extLst>
          </p:nvPr>
        </p:nvGraphicFramePr>
        <p:xfrm>
          <a:off x="522164" y="2412479"/>
          <a:ext cx="9217023" cy="37702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32648"/>
                <a:gridCol w="1656184"/>
                <a:gridCol w="1728191"/>
              </a:tblGrid>
              <a:tr h="536640"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u="none" strike="noStrike" dirty="0">
                          <a:effectLst/>
                        </a:rPr>
                        <a:t> 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u="none" strike="noStrike" dirty="0" smtClean="0">
                          <a:effectLst/>
                        </a:rPr>
                        <a:t>2017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u="none" strike="noStrike" dirty="0" smtClean="0">
                          <a:effectLst/>
                        </a:rPr>
                        <a:t>2018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739549">
                <a:tc>
                  <a:txBody>
                    <a:bodyPr/>
                    <a:lstStyle/>
                    <a:p>
                      <a:pPr algn="just" fontAlgn="b"/>
                      <a:r>
                        <a:rPr lang="ru-RU" sz="2400" b="0" u="none" strike="noStrike" dirty="0">
                          <a:effectLst/>
                        </a:rPr>
                        <a:t>Количество </a:t>
                      </a:r>
                      <a:r>
                        <a:rPr lang="ru-RU" sz="2400" b="0" u="none" strike="noStrike" dirty="0" smtClean="0">
                          <a:effectLst/>
                        </a:rPr>
                        <a:t>протоколов, </a:t>
                      </a:r>
                      <a:r>
                        <a:rPr lang="ru-RU" sz="2400" b="0" u="none" strike="noStrike" dirty="0">
                          <a:effectLst/>
                        </a:rPr>
                        <a:t>вынесенных НО, представление </a:t>
                      </a:r>
                      <a:r>
                        <a:rPr lang="ru-RU" sz="2400" b="0" u="none" strike="noStrike" dirty="0" smtClean="0">
                          <a:effectLst/>
                        </a:rPr>
                        <a:t>недостоверных / </a:t>
                      </a:r>
                      <a:r>
                        <a:rPr lang="ru-RU" sz="2400" b="0" u="none" strike="noStrike" dirty="0">
                          <a:effectLst/>
                        </a:rPr>
                        <a:t>непредставление сведений (часть 4 статьи 14.25 КоАП), единиц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u="none" strike="noStrike" dirty="0" smtClean="0">
                          <a:effectLst/>
                        </a:rPr>
                        <a:t>74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u="none" strike="noStrike" dirty="0" smtClean="0">
                          <a:effectLst/>
                        </a:rPr>
                        <a:t>135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ctr"/>
                </a:tc>
              </a:tr>
              <a:tr h="1396219">
                <a:tc>
                  <a:txBody>
                    <a:bodyPr/>
                    <a:lstStyle/>
                    <a:p>
                      <a:pPr algn="just" fontAlgn="b"/>
                      <a:r>
                        <a:rPr lang="ru-RU" sz="2400" b="0" u="none" strike="noStrike" dirty="0">
                          <a:effectLst/>
                        </a:rPr>
                        <a:t>Количество </a:t>
                      </a:r>
                      <a:r>
                        <a:rPr lang="ru-RU" sz="2400" b="0" u="none" strike="noStrike" dirty="0" smtClean="0">
                          <a:effectLst/>
                        </a:rPr>
                        <a:t>протоколов вынесенных НО, </a:t>
                      </a:r>
                      <a:r>
                        <a:rPr lang="ru-RU" sz="2400" b="0" u="none" strike="noStrike" dirty="0">
                          <a:effectLst/>
                        </a:rPr>
                        <a:t>повторное непредставление, дисквалификация (часть 5 статьи 14.25 КоАП), единиц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u="none" strike="noStrike" dirty="0" smtClean="0">
                          <a:effectLst/>
                        </a:rPr>
                        <a:t>16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u="none" strike="noStrike" dirty="0" smtClean="0">
                          <a:effectLst/>
                        </a:rPr>
                        <a:t>17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/>
              <a:t>Административная ответственность</a:t>
            </a:r>
            <a:endParaRPr lang="ru-RU" sz="4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19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Уголовная ответственность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4610360"/>
              </p:ext>
            </p:extLst>
          </p:nvPr>
        </p:nvGraphicFramePr>
        <p:xfrm>
          <a:off x="962025" y="1771650"/>
          <a:ext cx="8561139" cy="4097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38188" y="5868863"/>
            <a:ext cx="89289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4500" algn="just"/>
            <a:r>
              <a:rPr lang="ru-RU" sz="1800" b="1" dirty="0"/>
              <a:t>Ответственность по статье 173.1 УК РФ «Незаконное образование (создание, реорганизация) юридического лица» и по Статье 170.1 «Фальсификация единого государственного реестра юридических лиц, реестра владельцев ценных бумаг или системы депозитарного учета» предусмотрена в виде  штрафа до </a:t>
            </a:r>
            <a:r>
              <a:rPr lang="ru-RU" sz="1800" b="1" dirty="0" smtClean="0"/>
              <a:t>500 </a:t>
            </a:r>
            <a:r>
              <a:rPr lang="ru-RU" sz="1800" b="1" dirty="0"/>
              <a:t>тыс. рублей или лишения свободы сроком до </a:t>
            </a:r>
            <a:r>
              <a:rPr lang="ru-RU" sz="1800" b="1" dirty="0" smtClean="0"/>
              <a:t>5 </a:t>
            </a:r>
            <a:r>
              <a:rPr lang="ru-RU" sz="1800" b="1" dirty="0"/>
              <a:t>лет</a:t>
            </a:r>
            <a:r>
              <a:rPr lang="ru-RU" sz="1800" b="1" dirty="0" smtClean="0"/>
              <a:t>.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332278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62025" y="2196455"/>
            <a:ext cx="8561139" cy="4899670"/>
          </a:xfrm>
        </p:spPr>
        <p:txBody>
          <a:bodyPr>
            <a:normAutofit fontScale="70000" lnSpcReduction="20000"/>
          </a:bodyPr>
          <a:lstStyle/>
          <a:p>
            <a:pPr marL="0" indent="542925" algn="just"/>
            <a:r>
              <a:rPr lang="ru-RU" b="0" dirty="0" smtClean="0"/>
              <a:t>Арбитражный </a:t>
            </a:r>
            <a:r>
              <a:rPr lang="ru-RU" b="0" dirty="0"/>
              <a:t>управляющий в деле о банкротстве имеет </a:t>
            </a:r>
            <a:r>
              <a:rPr lang="ru-RU" b="0" dirty="0" smtClean="0"/>
              <a:t>право запрашивать </a:t>
            </a:r>
            <a:r>
              <a:rPr lang="ru-RU" b="0" dirty="0"/>
              <a:t>необходимые сведения о должнике, о лицах, входящих в состав органов управления должника, о контролирующих лицах, о принадлежащем им имуществе (в том числе имущественных правах), о контрагентах и об обязательствах </a:t>
            </a:r>
            <a:r>
              <a:rPr lang="ru-RU" b="0" dirty="0" smtClean="0"/>
              <a:t>должника …</a:t>
            </a:r>
          </a:p>
          <a:p>
            <a:pPr marL="0" indent="542925" algn="just"/>
            <a:endParaRPr lang="ru-RU" b="0" dirty="0" smtClean="0"/>
          </a:p>
          <a:p>
            <a:pPr marL="0" indent="542925" algn="just"/>
            <a:r>
              <a:rPr lang="ru-RU" b="0" dirty="0" smtClean="0"/>
              <a:t>Физические </a:t>
            </a:r>
            <a:r>
              <a:rPr lang="ru-RU" b="0" dirty="0"/>
              <a:t>лица, юридические лица, государственные органы, </a:t>
            </a:r>
            <a:r>
              <a:rPr lang="ru-RU" b="0" dirty="0" smtClean="0"/>
              <a:t>представляют </a:t>
            </a:r>
            <a:r>
              <a:rPr lang="ru-RU" b="0" dirty="0"/>
              <a:t>запрошенные арбитражным управляющим сведения </a:t>
            </a:r>
            <a:r>
              <a:rPr lang="ru-RU" sz="7700" dirty="0"/>
              <a:t>в течение семи дней </a:t>
            </a:r>
            <a:r>
              <a:rPr lang="ru-RU" b="0" dirty="0"/>
              <a:t>со дня получения запроса без взимания платы.</a:t>
            </a:r>
          </a:p>
          <a:p>
            <a:endParaRPr lang="ru-RU" b="0" dirty="0" smtClean="0"/>
          </a:p>
          <a:p>
            <a:endParaRPr lang="ru-RU" b="0" dirty="0"/>
          </a:p>
          <a:p>
            <a:endParaRPr lang="ru-RU" b="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/>
              <a:t>П. </a:t>
            </a:r>
            <a:r>
              <a:rPr lang="ru-RU" sz="3600" dirty="0" smtClean="0"/>
              <a:t>1. </a:t>
            </a:r>
            <a:r>
              <a:rPr lang="ru-RU" sz="3600" dirty="0"/>
              <a:t>ст. 20.3  Федерального закона от 26.10.2002 N 127-ФЗ "О несостоятельности (банкротстве)"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827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62025" y="2628503"/>
            <a:ext cx="8489131" cy="4467622"/>
          </a:xfrm>
        </p:spPr>
        <p:txBody>
          <a:bodyPr>
            <a:normAutofit/>
          </a:bodyPr>
          <a:lstStyle/>
          <a:p>
            <a:pPr marL="0" indent="542925" algn="just"/>
            <a:r>
              <a:rPr lang="ru-RU" b="0" dirty="0" smtClean="0"/>
              <a:t>При </a:t>
            </a:r>
            <a:r>
              <a:rPr lang="ru-RU" b="0" dirty="0"/>
              <a:t>проведении процедур, применяемых в деле о банкротстве, арбитражный управляющий обязан действовать добросовестно и </a:t>
            </a:r>
            <a:r>
              <a:rPr lang="ru-RU" sz="5400" dirty="0"/>
              <a:t>разумно</a:t>
            </a:r>
            <a:r>
              <a:rPr lang="ru-RU" sz="5400" b="0" dirty="0"/>
              <a:t> </a:t>
            </a:r>
            <a:r>
              <a:rPr lang="ru-RU" b="0" dirty="0"/>
              <a:t>в интересах должника, кредиторов и общества.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/>
              <a:t>П. 4. ст. 20.3  Федерального закона от 26.10.2002 N 127-ФЗ "О </a:t>
            </a:r>
            <a:r>
              <a:rPr lang="ru-RU" sz="3600" dirty="0" smtClean="0"/>
              <a:t>несостоятельности </a:t>
            </a:r>
            <a:r>
              <a:rPr lang="ru-RU" sz="3600" dirty="0"/>
              <a:t>(банкротстве</a:t>
            </a:r>
            <a:r>
              <a:rPr lang="ru-RU" sz="3600" dirty="0" smtClean="0"/>
              <a:t>)"</a:t>
            </a:r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5088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/>
              <a:t>Источник сведений об организации</a:t>
            </a:r>
            <a:endParaRPr lang="ru-RU" sz="4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2"/>
          <a:srcRect l="29874" t="26210" r="24248" b="21197"/>
          <a:stretch/>
        </p:blipFill>
        <p:spPr bwMode="auto">
          <a:xfrm>
            <a:off x="1026221" y="1980432"/>
            <a:ext cx="8712968" cy="51845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Стрелка вниз 5"/>
          <p:cNvSpPr/>
          <p:nvPr/>
        </p:nvSpPr>
        <p:spPr>
          <a:xfrm rot="20559834">
            <a:off x="8256062" y="1910761"/>
            <a:ext cx="576064" cy="38734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273845" y="6156895"/>
            <a:ext cx="8153896" cy="0"/>
          </a:xfrm>
          <a:prstGeom prst="line">
            <a:avLst/>
          </a:prstGeom>
          <a:ln w="984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676897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0</TotalTime>
  <Words>772</Words>
  <Application>Microsoft Office PowerPoint</Application>
  <PresentationFormat>Произвольный</PresentationFormat>
  <Paragraphs>100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Present_FNS2012_A4</vt:lpstr>
      <vt:lpstr>Последствия нарушения законодательства в сфере государственной регистрации юридических лиц</vt:lpstr>
      <vt:lpstr>Динамика изменения количества налогоплательщиков в Приморском крае</vt:lpstr>
      <vt:lpstr>Миграция юридических лиц</vt:lpstr>
      <vt:lpstr>Реорганизация юридических лиц</vt:lpstr>
      <vt:lpstr>Административная ответственность</vt:lpstr>
      <vt:lpstr>Уголовная ответственность</vt:lpstr>
      <vt:lpstr>П. 1. ст. 20.3  Федерального закона от 26.10.2002 N 127-ФЗ "О несостоятельности (банкротстве)"</vt:lpstr>
      <vt:lpstr>П. 4. ст. 20.3  Федерального закона от 26.10.2002 N 127-ФЗ "О несостоятельности (банкротстве)"</vt:lpstr>
      <vt:lpstr>Источник сведений об организации</vt:lpstr>
      <vt:lpstr>Федеральный закон от 08.08.2001 N 129-ФЗ "О государственной регистрации юридических лиц и индивидуальных предпринимателей"</vt:lpstr>
      <vt:lpstr>Нововведения в регистрации юридических лиц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2016-09-14T10:02:37Z</dcterms:created>
  <dcterms:modified xsi:type="dcterms:W3CDTF">2018-10-30T00:42:45Z</dcterms:modified>
</cp:coreProperties>
</file>